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8"/>
    <p:restoredTop sz="94501"/>
  </p:normalViewPr>
  <p:slideViewPr>
    <p:cSldViewPr snapToGrid="0" snapToObjects="1">
      <p:cViewPr>
        <p:scale>
          <a:sx n="83" d="100"/>
          <a:sy n="83" d="100"/>
        </p:scale>
        <p:origin x="216"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C0BE9-E27B-6643-95ED-8579B49ECAEB}" type="datetimeFigureOut">
              <a:rPr lang="en-US" smtClean="0"/>
              <a:t>2/22/17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C38E4-A806-4D49-BEB6-5F1AA9CE3A70}" type="slidenum">
              <a:rPr lang="en-US" smtClean="0"/>
              <a:t>‹#›</a:t>
            </a:fld>
            <a:endParaRPr lang="en-US"/>
          </a:p>
        </p:txBody>
      </p:sp>
    </p:spTree>
    <p:extLst>
      <p:ext uri="{BB962C8B-B14F-4D97-AF65-F5344CB8AC3E}">
        <p14:creationId xmlns:p14="http://schemas.microsoft.com/office/powerpoint/2010/main" val="1600923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21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Click to edit Master subtitle style</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883928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07389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28543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568958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idx="1"/>
          </p:nvPr>
        </p:nvSpPr>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40486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Click to edit Master text styles</a:t>
            </a:r>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14531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13413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7" name="Date Placeholder 6"/>
          <p:cNvSpPr>
            <a:spLocks noGrp="1"/>
          </p:cNvSpPr>
          <p:nvPr>
            <p:ph type="dt" sz="half" idx="10"/>
          </p:nvPr>
        </p:nvSpPr>
        <p:spPr/>
        <p:txBody>
          <a:bodyPr/>
          <a:lstStyle/>
          <a:p>
            <a:fld id="{F7ED8EFF-87BC-424C-A2D7-8A057B166639}" type="datetimeFigureOut">
              <a:rPr lang="en-US" smtClean="0"/>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16330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Date Placeholder 2"/>
          <p:cNvSpPr>
            <a:spLocks noGrp="1"/>
          </p:cNvSpPr>
          <p:nvPr>
            <p:ph type="dt" sz="half" idx="10"/>
          </p:nvPr>
        </p:nvSpPr>
        <p:spPr/>
        <p:txBody>
          <a:bodyPr/>
          <a:lstStyle/>
          <a:p>
            <a:fld id="{F7ED8EFF-87BC-424C-A2D7-8A057B166639}" type="datetimeFigureOut">
              <a:rPr lang="en-US" smtClean="0"/>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03594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D8EFF-87BC-424C-A2D7-8A057B166639}" type="datetimeFigureOut">
              <a:rPr lang="en-US" smtClean="0"/>
              <a:t>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502462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77096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5660307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D8EFF-87BC-424C-A2D7-8A057B166639}" type="datetimeFigureOut">
              <a:rPr lang="en-US" smtClean="0"/>
              <a:t>2/22/17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6876E-C2A4-734B-B9DE-1C829EA11328}" type="slidenum">
              <a:rPr lang="en-US" smtClean="0"/>
              <a:t>‹#›</a:t>
            </a:fld>
            <a:endParaRPr lang="en-US"/>
          </a:p>
        </p:txBody>
      </p:sp>
    </p:spTree>
    <p:extLst>
      <p:ext uri="{BB962C8B-B14F-4D97-AF65-F5344CB8AC3E}">
        <p14:creationId xmlns:p14="http://schemas.microsoft.com/office/powerpoint/2010/main" val="284151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hyperlink" Target="https://developer.xamarin.com/guides/android/advanced_topics/binding-a-java-library/customizing-bindings/" TargetMode="External"/><Relationship Id="rId6" Type="http://schemas.openxmlformats.org/officeDocument/2006/relationships/hyperlink" Target="https://developer.xamarin.com/guides/android/advanced_topics/binding-a-java-library/troubleshooting-bindings/" TargetMode="External"/><Relationship Id="rId7" Type="http://schemas.openxmlformats.org/officeDocument/2006/relationships/hyperlink" Target="https://gist.github.com/JonDouglas/dda6d8ace7d071b0e8cb" TargetMode="External"/><Relationship Id="rId1" Type="http://schemas.openxmlformats.org/officeDocument/2006/relationships/slideLayout" Target="../slideLayouts/slideLayout2.xml"/><Relationship Id="rId2" Type="http://schemas.openxmlformats.org/officeDocument/2006/relationships/hyperlink" Target="https://developer.xamarin.com/guides/xamarin-forms/effec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alejandroruizvarela.blogspot.co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err="1" smtClean="0"/>
              <a:t>Xamarin</a:t>
            </a:r>
            <a:r>
              <a:rPr lang="en-US" dirty="0" smtClean="0"/>
              <a:t> MVP &amp; CTO @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err="1"/>
              <a:t>Uso</a:t>
            </a:r>
            <a:r>
              <a:rPr lang="en-US" dirty="0"/>
              <a:t> de </a:t>
            </a:r>
            <a:r>
              <a:rPr lang="en-US" dirty="0" err="1"/>
              <a:t>Librerías</a:t>
            </a:r>
            <a:r>
              <a:rPr lang="en-US" dirty="0"/>
              <a:t> </a:t>
            </a:r>
            <a:r>
              <a:rPr lang="en-US" dirty="0" err="1"/>
              <a:t>Nativas</a:t>
            </a:r>
            <a:r>
              <a:rPr lang="en-US" dirty="0"/>
              <a:t> en </a:t>
            </a:r>
            <a:r>
              <a:rPr lang="en-US" dirty="0" err="1"/>
              <a:t>Xamarin.Android</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366"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pic>
        <p:nvPicPr>
          <p:cNvPr id="6" name="Picture 5"/>
          <p:cNvPicPr>
            <a:picLocks noChangeAspect="1"/>
          </p:cNvPicPr>
          <p:nvPr/>
        </p:nvPicPr>
        <p:blipFill>
          <a:blip r:embed="rId5"/>
          <a:stretch>
            <a:fillRect/>
          </a:stretch>
        </p:blipFill>
        <p:spPr>
          <a:xfrm>
            <a:off x="8106508" y="2710004"/>
            <a:ext cx="4085492" cy="1416641"/>
          </a:xfrm>
          <a:prstGeom prst="rect">
            <a:avLst/>
          </a:prstGeom>
        </p:spPr>
      </p:pic>
    </p:spTree>
    <p:extLst>
      <p:ext uri="{BB962C8B-B14F-4D97-AF65-F5344CB8AC3E}">
        <p14:creationId xmlns:p14="http://schemas.microsoft.com/office/powerpoint/2010/main" val="6186473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8621485" y="1162767"/>
            <a:ext cx="3132934" cy="1200329"/>
          </a:xfrm>
          <a:prstGeom prst="rect">
            <a:avLst/>
          </a:prstGeom>
        </p:spPr>
        <p:txBody>
          <a:bodyPr wrap="square">
            <a:spAutoFit/>
          </a:bodyPr>
          <a:lstStyle/>
          <a:p>
            <a:r>
              <a:rPr lang="en-US" dirty="0"/>
              <a:t>Binding a Java Library</a:t>
            </a:r>
            <a:r>
              <a:rPr lang="en-US" dirty="0" smtClean="0"/>
              <a:t>:</a:t>
            </a:r>
            <a:endParaRPr lang="en-US" dirty="0" smtClean="0"/>
          </a:p>
          <a:p>
            <a:r>
              <a:rPr lang="en-US" dirty="0" smtClean="0">
                <a:hlinkClick r:id="rId2"/>
              </a:rPr>
              <a:t>https://developer.xamarin.com/guides/android/advanced_topics/binding-a-java-library/</a:t>
            </a:r>
            <a:endParaRPr lang="en-US" dirty="0"/>
          </a:p>
        </p:txBody>
      </p:sp>
      <p:pic>
        <p:nvPicPr>
          <p:cNvPr id="2" name="Picture 1"/>
          <p:cNvPicPr>
            <a:picLocks noChangeAspect="1"/>
          </p:cNvPicPr>
          <p:nvPr/>
        </p:nvPicPr>
        <p:blipFill>
          <a:blip r:embed="rId3"/>
          <a:stretch>
            <a:fillRect/>
          </a:stretch>
        </p:blipFill>
        <p:spPr>
          <a:xfrm>
            <a:off x="0" y="0"/>
            <a:ext cx="3525864" cy="3525864"/>
          </a:xfrm>
          <a:prstGeom prst="rect">
            <a:avLst/>
          </a:prstGeom>
        </p:spPr>
      </p:pic>
      <p:pic>
        <p:nvPicPr>
          <p:cNvPr id="3" name="Picture 2"/>
          <p:cNvPicPr>
            <a:picLocks noChangeAspect="1"/>
          </p:cNvPicPr>
          <p:nvPr/>
        </p:nvPicPr>
        <p:blipFill>
          <a:blip r:embed="rId4"/>
          <a:stretch>
            <a:fillRect/>
          </a:stretch>
        </p:blipFill>
        <p:spPr>
          <a:xfrm>
            <a:off x="4572354" y="3789689"/>
            <a:ext cx="3068311" cy="3068311"/>
          </a:xfrm>
          <a:prstGeom prst="rect">
            <a:avLst/>
          </a:prstGeom>
        </p:spPr>
      </p:pic>
      <p:sp>
        <p:nvSpPr>
          <p:cNvPr id="10" name="Rectangle 9"/>
          <p:cNvSpPr/>
          <p:nvPr/>
        </p:nvSpPr>
        <p:spPr>
          <a:xfrm>
            <a:off x="8621485" y="2488330"/>
            <a:ext cx="3132934" cy="1477328"/>
          </a:xfrm>
          <a:prstGeom prst="rect">
            <a:avLst/>
          </a:prstGeom>
        </p:spPr>
        <p:txBody>
          <a:bodyPr wrap="square">
            <a:spAutoFit/>
          </a:bodyPr>
          <a:lstStyle/>
          <a:p>
            <a:r>
              <a:rPr lang="en-US" dirty="0"/>
              <a:t>Customizing Bindings</a:t>
            </a:r>
            <a:r>
              <a:rPr lang="en-US" dirty="0" smtClean="0"/>
              <a:t>:</a:t>
            </a:r>
            <a:endParaRPr lang="en-US" dirty="0" smtClean="0"/>
          </a:p>
          <a:p>
            <a:r>
              <a:rPr lang="en-US" dirty="0" smtClean="0">
                <a:hlinkClick r:id="rId5"/>
              </a:rPr>
              <a:t>https://</a:t>
            </a:r>
            <a:r>
              <a:rPr lang="en-US" dirty="0" err="1" smtClean="0">
                <a:hlinkClick r:id="rId5"/>
              </a:rPr>
              <a:t>developer.xamarin.com</a:t>
            </a:r>
            <a:r>
              <a:rPr lang="en-US" dirty="0" smtClean="0">
                <a:hlinkClick r:id="rId5"/>
              </a:rPr>
              <a:t>/guides/android/</a:t>
            </a:r>
            <a:r>
              <a:rPr lang="en-US" dirty="0" err="1" smtClean="0">
                <a:hlinkClick r:id="rId5"/>
              </a:rPr>
              <a:t>advanced_topics</a:t>
            </a:r>
            <a:r>
              <a:rPr lang="en-US" dirty="0" smtClean="0">
                <a:hlinkClick r:id="rId5"/>
              </a:rPr>
              <a:t>/binding-a-java-library/customizing-bindings/</a:t>
            </a:r>
            <a:endParaRPr lang="en-US" dirty="0"/>
          </a:p>
        </p:txBody>
      </p:sp>
      <p:sp>
        <p:nvSpPr>
          <p:cNvPr id="12" name="Rectangle 11"/>
          <p:cNvSpPr/>
          <p:nvPr/>
        </p:nvSpPr>
        <p:spPr>
          <a:xfrm>
            <a:off x="8649774" y="3965658"/>
            <a:ext cx="3132934" cy="2585323"/>
          </a:xfrm>
          <a:prstGeom prst="rect">
            <a:avLst/>
          </a:prstGeom>
        </p:spPr>
        <p:txBody>
          <a:bodyPr wrap="square">
            <a:spAutoFit/>
          </a:bodyPr>
          <a:lstStyle/>
          <a:p>
            <a:r>
              <a:rPr lang="en-US" dirty="0" smtClean="0"/>
              <a:t>Errors</a:t>
            </a:r>
            <a:r>
              <a:rPr lang="en-US" dirty="0" smtClean="0"/>
              <a:t>:</a:t>
            </a:r>
            <a:endParaRPr lang="en-US" dirty="0" smtClean="0"/>
          </a:p>
          <a:p>
            <a:r>
              <a:rPr lang="en-US" dirty="0" smtClean="0">
                <a:hlinkClick r:id="rId6"/>
              </a:rPr>
              <a:t>https://developer.xamarin.com/guides/android/advanced_topics/binding-a-java-library/troubleshooting-bindings/</a:t>
            </a:r>
            <a:endParaRPr lang="en-US" dirty="0" smtClean="0"/>
          </a:p>
          <a:p>
            <a:endParaRPr lang="en-US" dirty="0"/>
          </a:p>
          <a:p>
            <a:r>
              <a:rPr lang="en-US" dirty="0" smtClean="0">
                <a:hlinkClick r:id="rId7"/>
              </a:rPr>
              <a:t>https://</a:t>
            </a:r>
            <a:r>
              <a:rPr lang="en-US" dirty="0" err="1" smtClean="0">
                <a:hlinkClick r:id="rId7"/>
              </a:rPr>
              <a:t>gist.github.com</a:t>
            </a:r>
            <a:r>
              <a:rPr lang="en-US" dirty="0" smtClean="0">
                <a:hlinkClick r:id="rId7"/>
              </a:rPr>
              <a:t>/</a:t>
            </a:r>
            <a:r>
              <a:rPr lang="en-US" dirty="0" err="1" smtClean="0">
                <a:hlinkClick r:id="rId7"/>
              </a:rPr>
              <a:t>JonDouglas</a:t>
            </a:r>
            <a:r>
              <a:rPr lang="en-US" dirty="0" smtClean="0">
                <a:hlinkClick r:id="rId7"/>
              </a:rPr>
              <a:t>/dda6d8ace7d071b0e8cb</a:t>
            </a:r>
            <a:endParaRPr lang="en-US" dirty="0"/>
          </a:p>
        </p:txBody>
      </p:sp>
    </p:spTree>
    <p:extLst>
      <p:ext uri="{BB962C8B-B14F-4D97-AF65-F5344CB8AC3E}">
        <p14:creationId xmlns:p14="http://schemas.microsoft.com/office/powerpoint/2010/main" val="2036711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300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322376"/>
            <a:ext cx="4729769" cy="94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a:t>
            </a:r>
          </a:p>
          <a:p>
            <a:r>
              <a:rPr lang="en-US" sz="1961" dirty="0" err="1" smtClean="0">
                <a:cs typeface="Arial"/>
              </a:rPr>
              <a:t>Xamarin</a:t>
            </a:r>
            <a:r>
              <a:rPr lang="en-US" sz="1961" dirty="0" smtClean="0">
                <a:cs typeface="Arial"/>
              </a:rPr>
              <a:t> MVP &amp; CTO @ Los </a:t>
            </a:r>
            <a:r>
              <a:rPr lang="en-US" sz="1961" dirty="0" err="1" smtClean="0">
                <a:cs typeface="Arial"/>
              </a:rPr>
              <a:t>Xamarinos</a:t>
            </a:r>
            <a:endParaRPr lang="en-US" sz="1961" dirty="0">
              <a:cs typeface="Arial"/>
            </a:endParaRPr>
          </a:p>
          <a:p>
            <a:r>
              <a:rPr lang="en-US" sz="2000" dirty="0" err="1" smtClean="0"/>
              <a:t>Uso</a:t>
            </a:r>
            <a:r>
              <a:rPr lang="en-US" sz="2000" dirty="0" smtClean="0"/>
              <a:t> de </a:t>
            </a:r>
            <a:r>
              <a:rPr lang="en-US" sz="2000" dirty="0" err="1" smtClean="0"/>
              <a:t>Librerías</a:t>
            </a:r>
            <a:r>
              <a:rPr lang="en-US" sz="2000" dirty="0" smtClean="0"/>
              <a:t> </a:t>
            </a:r>
            <a:r>
              <a:rPr lang="en-US" sz="2000" dirty="0" err="1" smtClean="0"/>
              <a:t>Nativas</a:t>
            </a:r>
            <a:r>
              <a:rPr lang="en-US" sz="2000" dirty="0" smtClean="0"/>
              <a:t> en </a:t>
            </a:r>
            <a:r>
              <a:rPr lang="en-US" sz="2000" dirty="0" err="1" smtClean="0"/>
              <a:t>Xamarin.Android</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5"/>
            <a:ext cx="6120358" cy="702749"/>
            <a:chOff x="1735136" y="5935664"/>
            <a:chExt cx="6243084" cy="716840"/>
          </a:xfrm>
        </p:grpSpPr>
        <p:sp>
          <p:nvSpPr>
            <p:cNvPr id="10" name="TextBox 9"/>
            <p:cNvSpPr txBox="1"/>
            <p:nvPr/>
          </p:nvSpPr>
          <p:spPr>
            <a:xfrm>
              <a:off x="1735136" y="5935664"/>
              <a:ext cx="6243084" cy="705533"/>
            </a:xfrm>
            <a:prstGeom prst="rect">
              <a:avLst/>
            </a:prstGeom>
            <a:noFill/>
          </p:spPr>
          <p:txBody>
            <a:bodyPr wrap="square" rtlCol="0">
              <a:spAutoFit/>
            </a:bodyPr>
            <a:lstStyle/>
            <a:p>
              <a:r>
                <a:rPr lang="en-US" sz="1600" dirty="0" smtClean="0">
                  <a:hlinkClick r:id="rId3"/>
                </a:rPr>
                <a:t>alejandro@alejandroruizvarela.com</a:t>
              </a:r>
              <a:endParaRPr lang="en-US" sz="1600" dirty="0" smtClean="0"/>
            </a:p>
            <a:p>
              <a:pPr>
                <a:lnSpc>
                  <a:spcPct val="130000"/>
                </a:lnSpc>
              </a:pPr>
              <a:endParaRPr lang="en-US" sz="1765" dirty="0">
                <a:latin typeface="+mj-lt"/>
                <a:cs typeface="Arial"/>
              </a:endParaRPr>
            </a:p>
          </p:txBody>
        </p:sp>
        <p:sp>
          <p:nvSpPr>
            <p:cNvPr id="15" name="TextBox 14"/>
            <p:cNvSpPr txBox="1"/>
            <p:nvPr/>
          </p:nvSpPr>
          <p:spPr>
            <a:xfrm>
              <a:off x="3126329" y="6198129"/>
              <a:ext cx="3138277"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smtClean="0">
                <a:hlinkClick r:id="rId4"/>
              </a:rPr>
              <a:t>http://alejandroruizvarela.blogspot.com</a:t>
            </a:r>
          </a:p>
          <a:p>
            <a:pPr>
              <a:lnSpc>
                <a:spcPct val="130000"/>
              </a:lnSpc>
            </a:pPr>
            <a:r>
              <a:rPr lang="en-US" sz="1600" dirty="0" smtClean="0">
                <a:hlinkClick r:id="rId4"/>
              </a:rPr>
              <a:t>https://github.com/alejandroruiz </a:t>
            </a:r>
            <a:endParaRPr lang="en-US" sz="1600" dirty="0" smtClean="0"/>
          </a:p>
          <a:p>
            <a:pPr>
              <a:lnSpc>
                <a:spcPct val="130000"/>
              </a:lnSpc>
            </a:pPr>
            <a:r>
              <a:rPr lang="en-US" sz="1600" dirty="0" smtClean="0">
                <a:hlinkClick r:id="rId4"/>
              </a:rPr>
              <a:t> </a:t>
            </a:r>
            <a:endParaRPr lang="en-US" sz="1600" dirty="0" smtClean="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1579009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Java </a:t>
            </a:r>
            <a:r>
              <a:rPr lang="en-US" dirty="0" err="1" smtClean="0"/>
              <a:t>embebido</a:t>
            </a:r>
            <a:r>
              <a:rPr lang="en-US" dirty="0" smtClean="0"/>
              <a:t> en un .jar o .</a:t>
            </a:r>
            <a:r>
              <a:rPr lang="en-US" dirty="0" err="1" smtClean="0"/>
              <a:t>aar</a:t>
            </a:r>
            <a:endParaRPr lang="en-US" dirty="0"/>
          </a:p>
        </p:txBody>
      </p:sp>
    </p:spTree>
    <p:extLst>
      <p:ext uri="{BB962C8B-B14F-4D97-AF65-F5344CB8AC3E}">
        <p14:creationId xmlns:p14="http://schemas.microsoft.com/office/powerpoint/2010/main" val="646335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Arquitectura</a:t>
            </a:r>
            <a:endParaRPr lang="en-US" dirty="0"/>
          </a:p>
        </p:txBody>
      </p:sp>
      <p:sp>
        <p:nvSpPr>
          <p:cNvPr id="3" name="Content Placeholder 2"/>
          <p:cNvSpPr>
            <a:spLocks noGrp="1"/>
          </p:cNvSpPr>
          <p:nvPr>
            <p:ph idx="1"/>
          </p:nvPr>
        </p:nvSpPr>
        <p:spPr/>
        <p:txBody>
          <a:bodyPr/>
          <a:lstStyle/>
          <a:p>
            <a:r>
              <a:rPr lang="en-US" dirty="0" smtClean="0"/>
              <a:t>MCW: </a:t>
            </a:r>
            <a:r>
              <a:rPr lang="en-US" dirty="0"/>
              <a:t>Managed Callable </a:t>
            </a:r>
            <a:r>
              <a:rPr lang="en-US" dirty="0" smtClean="0"/>
              <a:t>Wrappers</a:t>
            </a:r>
          </a:p>
          <a:p>
            <a:r>
              <a:rPr lang="en-US" dirty="0" smtClean="0"/>
              <a:t>ACW: Android </a:t>
            </a:r>
            <a:r>
              <a:rPr lang="en-US" dirty="0"/>
              <a:t>Callable Wrappers</a:t>
            </a:r>
          </a:p>
        </p:txBody>
      </p:sp>
      <p:pic>
        <p:nvPicPr>
          <p:cNvPr id="4" name="Picture 3"/>
          <p:cNvPicPr>
            <a:picLocks noChangeAspect="1"/>
          </p:cNvPicPr>
          <p:nvPr/>
        </p:nvPicPr>
        <p:blipFill>
          <a:blip r:embed="rId2"/>
          <a:stretch>
            <a:fillRect/>
          </a:stretch>
        </p:blipFill>
        <p:spPr>
          <a:xfrm>
            <a:off x="4229100" y="3213100"/>
            <a:ext cx="7962900" cy="3644900"/>
          </a:xfrm>
          <a:prstGeom prst="rect">
            <a:avLst/>
          </a:prstGeom>
        </p:spPr>
      </p:pic>
    </p:spTree>
    <p:extLst>
      <p:ext uri="{BB962C8B-B14F-4D97-AF65-F5344CB8AC3E}">
        <p14:creationId xmlns:p14="http://schemas.microsoft.com/office/powerpoint/2010/main" val="1502592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vs 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584" y="2118519"/>
            <a:ext cx="5016500" cy="17907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84" y="4693512"/>
            <a:ext cx="4292600" cy="939800"/>
          </a:xfrm>
          <a:prstGeom prst="rect">
            <a:avLst/>
          </a:prstGeom>
        </p:spPr>
      </p:pic>
      <p:sp>
        <p:nvSpPr>
          <p:cNvPr id="6" name="TextBox 5"/>
          <p:cNvSpPr txBox="1"/>
          <p:nvPr/>
        </p:nvSpPr>
        <p:spPr>
          <a:xfrm>
            <a:off x="534584" y="1690688"/>
            <a:ext cx="1279196" cy="369332"/>
          </a:xfrm>
          <a:prstGeom prst="rect">
            <a:avLst/>
          </a:prstGeom>
          <a:noFill/>
        </p:spPr>
        <p:txBody>
          <a:bodyPr wrap="none" rtlCol="0">
            <a:spAutoFit/>
          </a:bodyPr>
          <a:lstStyle/>
          <a:p>
            <a:r>
              <a:rPr lang="en-US" dirty="0" err="1"/>
              <a:t>C</a:t>
            </a:r>
            <a:r>
              <a:rPr lang="en-US" dirty="0" err="1" smtClean="0"/>
              <a:t>ódigo</a:t>
            </a:r>
            <a:r>
              <a:rPr lang="en-US" dirty="0" smtClean="0"/>
              <a:t> </a:t>
            </a:r>
            <a:r>
              <a:rPr lang="en-US" dirty="0" smtClean="0"/>
              <a:t>Java</a:t>
            </a:r>
            <a:endParaRPr lang="en-US" dirty="0"/>
          </a:p>
        </p:txBody>
      </p:sp>
      <p:sp>
        <p:nvSpPr>
          <p:cNvPr id="7" name="TextBox 6"/>
          <p:cNvSpPr txBox="1"/>
          <p:nvPr/>
        </p:nvSpPr>
        <p:spPr>
          <a:xfrm>
            <a:off x="534584" y="4152384"/>
            <a:ext cx="2007281" cy="369332"/>
          </a:xfrm>
          <a:prstGeom prst="rect">
            <a:avLst/>
          </a:prstGeom>
          <a:noFill/>
        </p:spPr>
        <p:txBody>
          <a:bodyPr wrap="none" rtlCol="0">
            <a:spAutoFit/>
          </a:bodyPr>
          <a:lstStyle/>
          <a:p>
            <a:r>
              <a:rPr lang="en-US" dirty="0" err="1" smtClean="0"/>
              <a:t>Implementación</a:t>
            </a:r>
            <a:r>
              <a:rPr lang="en-US" dirty="0" smtClean="0"/>
              <a:t> </a:t>
            </a:r>
            <a:r>
              <a:rPr lang="en-US" dirty="0" smtClean="0"/>
              <a:t>C#</a:t>
            </a:r>
            <a:endParaRPr lang="en-US" dirty="0"/>
          </a:p>
        </p:txBody>
      </p:sp>
    </p:spTree>
    <p:extLst>
      <p:ext uri="{BB962C8B-B14F-4D97-AF65-F5344CB8AC3E}">
        <p14:creationId xmlns:p14="http://schemas.microsoft.com/office/powerpoint/2010/main" val="1344424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Puntos</a:t>
            </a:r>
            <a:r>
              <a:rPr lang="en-US" dirty="0" smtClean="0"/>
              <a:t> a </a:t>
            </a:r>
            <a:r>
              <a:rPr lang="en-US" dirty="0" err="1" smtClean="0"/>
              <a:t>tener</a:t>
            </a:r>
            <a:r>
              <a:rPr lang="en-US" dirty="0" smtClean="0"/>
              <a:t> en </a:t>
            </a:r>
            <a:r>
              <a:rPr lang="en-US" dirty="0" err="1" smtClean="0"/>
              <a:t>mente</a:t>
            </a:r>
            <a:r>
              <a:rPr lang="en-US" dirty="0" smtClean="0"/>
              <a:t> al </a:t>
            </a:r>
            <a:r>
              <a:rPr lang="en-US" dirty="0" err="1" smtClean="0"/>
              <a:t>crear</a:t>
            </a:r>
            <a:r>
              <a:rPr lang="en-US" dirty="0" smtClean="0"/>
              <a:t> un binding:</a:t>
            </a:r>
            <a:endParaRPr lang="en-US" dirty="0"/>
          </a:p>
        </p:txBody>
      </p:sp>
      <p:sp>
        <p:nvSpPr>
          <p:cNvPr id="3" name="Content Placeholder 2"/>
          <p:cNvSpPr>
            <a:spLocks noGrp="1"/>
          </p:cNvSpPr>
          <p:nvPr>
            <p:ph idx="1"/>
          </p:nvPr>
        </p:nvSpPr>
        <p:spPr/>
        <p:txBody>
          <a:bodyPr/>
          <a:lstStyle/>
          <a:p>
            <a:r>
              <a:rPr lang="en-US" dirty="0" smtClean="0"/>
              <a:t>¿La </a:t>
            </a:r>
            <a:r>
              <a:rPr lang="en-US" dirty="0" err="1" smtClean="0"/>
              <a:t>librería</a:t>
            </a:r>
            <a:r>
              <a:rPr lang="en-US" dirty="0" smtClean="0"/>
              <a:t> </a:t>
            </a:r>
            <a:r>
              <a:rPr lang="en-US" dirty="0" err="1" smtClean="0"/>
              <a:t>tiene</a:t>
            </a:r>
            <a:r>
              <a:rPr lang="en-US" dirty="0" smtClean="0"/>
              <a:t> </a:t>
            </a:r>
            <a:r>
              <a:rPr lang="en-US" dirty="0" err="1" smtClean="0"/>
              <a:t>alguna</a:t>
            </a:r>
            <a:r>
              <a:rPr lang="en-US" dirty="0" smtClean="0"/>
              <a:t> </a:t>
            </a:r>
            <a:r>
              <a:rPr lang="en-US" dirty="0" err="1" smtClean="0"/>
              <a:t>dependencia</a:t>
            </a:r>
            <a:r>
              <a:rPr lang="en-US" dirty="0" smtClean="0"/>
              <a:t> </a:t>
            </a:r>
            <a:r>
              <a:rPr lang="en-US" dirty="0" err="1" smtClean="0"/>
              <a:t>externa</a:t>
            </a:r>
            <a:r>
              <a:rPr lang="en-US" dirty="0" smtClean="0"/>
              <a:t>?</a:t>
            </a:r>
          </a:p>
          <a:p>
            <a:r>
              <a:rPr lang="en-US" dirty="0" smtClean="0"/>
              <a:t>¿Para </a:t>
            </a:r>
            <a:r>
              <a:rPr lang="en-US" dirty="0" err="1" smtClean="0"/>
              <a:t>que</a:t>
            </a:r>
            <a:r>
              <a:rPr lang="en-US" dirty="0" smtClean="0"/>
              <a:t> API Android </a:t>
            </a:r>
            <a:r>
              <a:rPr lang="en-US" dirty="0" err="1" smtClean="0"/>
              <a:t>fue</a:t>
            </a:r>
            <a:r>
              <a:rPr lang="en-US" dirty="0" smtClean="0"/>
              <a:t> </a:t>
            </a:r>
            <a:r>
              <a:rPr lang="en-US" dirty="0" err="1" smtClean="0"/>
              <a:t>compilada</a:t>
            </a:r>
            <a:r>
              <a:rPr lang="en-US" dirty="0" smtClean="0"/>
              <a:t> la </a:t>
            </a:r>
            <a:r>
              <a:rPr lang="en-US" dirty="0" err="1" smtClean="0"/>
              <a:t>librería</a:t>
            </a:r>
            <a:r>
              <a:rPr lang="en-US" dirty="0" smtClean="0"/>
              <a:t>?</a:t>
            </a:r>
          </a:p>
          <a:p>
            <a:r>
              <a:rPr lang="en-US" dirty="0" smtClean="0"/>
              <a:t>¿</a:t>
            </a:r>
            <a:r>
              <a:rPr lang="en-US" dirty="0" err="1" smtClean="0"/>
              <a:t>Qué</a:t>
            </a:r>
            <a:r>
              <a:rPr lang="en-US" dirty="0" smtClean="0"/>
              <a:t> </a:t>
            </a:r>
            <a:r>
              <a:rPr lang="en-US" dirty="0" err="1" smtClean="0"/>
              <a:t>versión</a:t>
            </a:r>
            <a:r>
              <a:rPr lang="en-US" dirty="0" smtClean="0"/>
              <a:t> de JDK </a:t>
            </a:r>
            <a:r>
              <a:rPr lang="en-US" dirty="0" err="1" smtClean="0"/>
              <a:t>fue</a:t>
            </a:r>
            <a:r>
              <a:rPr lang="en-US" dirty="0" smtClean="0"/>
              <a:t> </a:t>
            </a:r>
            <a:r>
              <a:rPr lang="en-US" dirty="0" err="1" smtClean="0"/>
              <a:t>utilizada</a:t>
            </a:r>
            <a:r>
              <a:rPr lang="en-US" dirty="0" smtClean="0"/>
              <a:t> para </a:t>
            </a:r>
            <a:r>
              <a:rPr lang="en-US" dirty="0" err="1" smtClean="0"/>
              <a:t>compilar</a:t>
            </a:r>
            <a:r>
              <a:rPr lang="en-US" dirty="0" smtClean="0"/>
              <a:t> la </a:t>
            </a:r>
            <a:r>
              <a:rPr lang="en-US" dirty="0" err="1" smtClean="0"/>
              <a:t>librería</a:t>
            </a:r>
            <a:r>
              <a:rPr lang="en-US" dirty="0" smtClean="0"/>
              <a:t>?</a:t>
            </a:r>
            <a:endParaRPr lang="en-US" dirty="0"/>
          </a:p>
        </p:txBody>
      </p:sp>
    </p:spTree>
    <p:extLst>
      <p:ext uri="{BB962C8B-B14F-4D97-AF65-F5344CB8AC3E}">
        <p14:creationId xmlns:p14="http://schemas.microsoft.com/office/powerpoint/2010/main" val="1545985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Actions</a:t>
            </a:r>
          </a:p>
        </p:txBody>
      </p:sp>
      <p:sp>
        <p:nvSpPr>
          <p:cNvPr id="3" name="Content Placeholder 2"/>
          <p:cNvSpPr>
            <a:spLocks noGrp="1"/>
          </p:cNvSpPr>
          <p:nvPr>
            <p:ph idx="1"/>
          </p:nvPr>
        </p:nvSpPr>
        <p:spPr/>
        <p:txBody>
          <a:bodyPr>
            <a:normAutofit lnSpcReduction="10000"/>
          </a:bodyPr>
          <a:lstStyle/>
          <a:p>
            <a:r>
              <a:rPr lang="en-US" dirty="0" err="1" smtClean="0"/>
              <a:t>EmbeddedJar</a:t>
            </a:r>
            <a:r>
              <a:rPr lang="en-US" dirty="0" smtClean="0"/>
              <a:t>:</a:t>
            </a:r>
          </a:p>
          <a:p>
            <a:pPr marL="0" indent="0">
              <a:buNone/>
            </a:pPr>
            <a:r>
              <a:rPr lang="en-US" sz="2000" dirty="0" err="1" smtClean="0"/>
              <a:t>Incrusta</a:t>
            </a:r>
            <a:r>
              <a:rPr lang="en-US" sz="2000" dirty="0" smtClean="0"/>
              <a:t> en </a:t>
            </a:r>
            <a:r>
              <a:rPr lang="en-US" sz="2000" dirty="0" err="1" smtClean="0"/>
              <a:t>nuestra</a:t>
            </a:r>
            <a:r>
              <a:rPr lang="en-US" sz="2000" dirty="0" smtClean="0"/>
              <a:t> DLL el </a:t>
            </a:r>
            <a:r>
              <a:rPr lang="en-US" sz="2000" dirty="0" err="1" smtClean="0"/>
              <a:t>archivo</a:t>
            </a:r>
            <a:r>
              <a:rPr lang="en-US" sz="2000" dirty="0" smtClean="0"/>
              <a:t> .JAR</a:t>
            </a:r>
          </a:p>
          <a:p>
            <a:r>
              <a:rPr lang="en-US" dirty="0" err="1" smtClean="0"/>
              <a:t>InputJar</a:t>
            </a:r>
            <a:endParaRPr lang="en-US" dirty="0" smtClean="0"/>
          </a:p>
          <a:p>
            <a:pPr marL="0" indent="0">
              <a:buNone/>
            </a:pPr>
            <a:r>
              <a:rPr lang="en-US" sz="2000" dirty="0" err="1" smtClean="0"/>
              <a:t>Previene</a:t>
            </a:r>
            <a:r>
              <a:rPr lang="en-US" sz="2000" dirty="0" smtClean="0"/>
              <a:t> </a:t>
            </a:r>
            <a:r>
              <a:rPr lang="en-US" sz="2000" dirty="0" err="1" smtClean="0"/>
              <a:t>incrustar</a:t>
            </a:r>
            <a:r>
              <a:rPr lang="en-US" sz="2000" dirty="0" smtClean="0"/>
              <a:t> el </a:t>
            </a:r>
            <a:r>
              <a:rPr lang="en-US" sz="2000" dirty="0" err="1" smtClean="0"/>
              <a:t>archivo</a:t>
            </a:r>
            <a:r>
              <a:rPr lang="en-US" sz="2000" dirty="0" smtClean="0"/>
              <a:t> .JAR en </a:t>
            </a:r>
            <a:r>
              <a:rPr lang="en-US" sz="2000" dirty="0" err="1" smtClean="0"/>
              <a:t>nuestra</a:t>
            </a:r>
            <a:r>
              <a:rPr lang="en-US" sz="2000" dirty="0" smtClean="0"/>
              <a:t> DLL</a:t>
            </a:r>
          </a:p>
          <a:p>
            <a:r>
              <a:rPr lang="en-US" dirty="0" err="1" smtClean="0"/>
              <a:t>LibraryProjectZip</a:t>
            </a:r>
            <a:endParaRPr lang="en-US" dirty="0" smtClean="0"/>
          </a:p>
          <a:p>
            <a:pPr marL="0" indent="0">
              <a:buNone/>
            </a:pPr>
            <a:r>
              <a:rPr lang="en-US" sz="2000" dirty="0" err="1" smtClean="0"/>
              <a:t>Incrusta</a:t>
            </a:r>
            <a:r>
              <a:rPr lang="en-US" sz="2000" dirty="0" smtClean="0"/>
              <a:t> en </a:t>
            </a:r>
            <a:r>
              <a:rPr lang="en-US" sz="2000" dirty="0" err="1" smtClean="0"/>
              <a:t>nuestra</a:t>
            </a:r>
            <a:r>
              <a:rPr lang="en-US" sz="2000" dirty="0" smtClean="0"/>
              <a:t> DLL el </a:t>
            </a:r>
            <a:r>
              <a:rPr lang="en-US" sz="2000" dirty="0" err="1" smtClean="0"/>
              <a:t>archivo</a:t>
            </a:r>
            <a:r>
              <a:rPr lang="en-US" sz="2000" dirty="0" smtClean="0"/>
              <a:t> .AAR</a:t>
            </a:r>
            <a:endParaRPr lang="en-US" sz="2000" dirty="0" smtClean="0"/>
          </a:p>
          <a:p>
            <a:r>
              <a:rPr lang="en-US" dirty="0" err="1" smtClean="0"/>
              <a:t>ReferenceJar</a:t>
            </a:r>
            <a:endParaRPr lang="en-US" dirty="0" smtClean="0"/>
          </a:p>
          <a:p>
            <a:pPr marL="0" indent="0">
              <a:buNone/>
            </a:pPr>
            <a:r>
              <a:rPr lang="en-US" sz="2000" dirty="0" err="1" smtClean="0"/>
              <a:t>Especifica</a:t>
            </a:r>
            <a:r>
              <a:rPr lang="en-US" sz="2000" dirty="0" smtClean="0"/>
              <a:t> </a:t>
            </a:r>
            <a:r>
              <a:rPr lang="en-US" sz="2000" dirty="0" err="1" smtClean="0"/>
              <a:t>una</a:t>
            </a:r>
            <a:r>
              <a:rPr lang="en-US" sz="2000" dirty="0" smtClean="0"/>
              <a:t> </a:t>
            </a:r>
            <a:r>
              <a:rPr lang="en-US" sz="2000" dirty="0" err="1" smtClean="0"/>
              <a:t>referencia</a:t>
            </a:r>
            <a:r>
              <a:rPr lang="en-US" sz="2000" dirty="0" smtClean="0"/>
              <a:t> .JAR de </a:t>
            </a:r>
            <a:r>
              <a:rPr lang="en-US" sz="2000" dirty="0" err="1" smtClean="0"/>
              <a:t>nuestro</a:t>
            </a:r>
            <a:r>
              <a:rPr lang="en-US" sz="2000" dirty="0" smtClean="0"/>
              <a:t> .JAR/.AAR no genera </a:t>
            </a:r>
            <a:r>
              <a:rPr lang="en-US" sz="2000" dirty="0" err="1" smtClean="0"/>
              <a:t>definiciones</a:t>
            </a:r>
            <a:r>
              <a:rPr lang="en-US" sz="2000" dirty="0" smtClean="0"/>
              <a:t> C# para </a:t>
            </a:r>
            <a:r>
              <a:rPr lang="en-US" sz="2000" dirty="0" err="1" smtClean="0"/>
              <a:t>las</a:t>
            </a:r>
            <a:r>
              <a:rPr lang="en-US" sz="2000" dirty="0" smtClean="0"/>
              <a:t> </a:t>
            </a:r>
            <a:r>
              <a:rPr lang="en-US" sz="2000" dirty="0" err="1" smtClean="0"/>
              <a:t>referencias</a:t>
            </a:r>
            <a:r>
              <a:rPr lang="en-US" sz="2000" dirty="0" smtClean="0"/>
              <a:t>.</a:t>
            </a:r>
          </a:p>
          <a:p>
            <a:r>
              <a:rPr lang="en-US" dirty="0" err="1" smtClean="0"/>
              <a:t>EmbeddedReferenceJar</a:t>
            </a:r>
            <a:endParaRPr lang="en-US" sz="2000" dirty="0" smtClean="0"/>
          </a:p>
          <a:p>
            <a:pPr marL="0" indent="0">
              <a:buNone/>
            </a:pPr>
            <a:r>
              <a:rPr lang="en-US" sz="2000" dirty="0" err="1" smtClean="0"/>
              <a:t>Especifica</a:t>
            </a:r>
            <a:r>
              <a:rPr lang="en-US" sz="2000" dirty="0" smtClean="0"/>
              <a:t> </a:t>
            </a:r>
            <a:r>
              <a:rPr lang="en-US" sz="2000" dirty="0" err="1" smtClean="0"/>
              <a:t>una</a:t>
            </a:r>
            <a:r>
              <a:rPr lang="en-US" sz="2000" dirty="0" smtClean="0"/>
              <a:t> </a:t>
            </a:r>
            <a:r>
              <a:rPr lang="en-US" sz="2000" dirty="0" err="1" smtClean="0"/>
              <a:t>referencia</a:t>
            </a:r>
            <a:r>
              <a:rPr lang="en-US" sz="2000" dirty="0" smtClean="0"/>
              <a:t> .JAR de </a:t>
            </a:r>
            <a:r>
              <a:rPr lang="en-US" sz="2000" dirty="0" err="1" smtClean="0"/>
              <a:t>nuestro</a:t>
            </a:r>
            <a:r>
              <a:rPr lang="en-US" sz="2000" dirty="0" smtClean="0"/>
              <a:t> .JAR/.AAR y genera </a:t>
            </a:r>
            <a:r>
              <a:rPr lang="en-US" sz="2000" dirty="0" err="1" smtClean="0"/>
              <a:t>definiciones</a:t>
            </a:r>
            <a:r>
              <a:rPr lang="en-US" sz="2000" dirty="0" smtClean="0"/>
              <a:t> C# para </a:t>
            </a:r>
            <a:r>
              <a:rPr lang="en-US" sz="2000" dirty="0" err="1" smtClean="0"/>
              <a:t>las</a:t>
            </a:r>
            <a:r>
              <a:rPr lang="en-US" sz="2000" dirty="0" smtClean="0"/>
              <a:t> </a:t>
            </a:r>
            <a:r>
              <a:rPr lang="en-US" sz="2000" dirty="0" err="1" smtClean="0"/>
              <a:t>referencias</a:t>
            </a:r>
            <a:r>
              <a:rPr lang="en-US" sz="2000" dirty="0" smtClean="0"/>
              <a:t>.</a:t>
            </a:r>
          </a:p>
          <a:p>
            <a:pPr marL="0" indent="0">
              <a:buNone/>
            </a:pPr>
            <a:endParaRPr lang="en-US" sz="2000" dirty="0"/>
          </a:p>
        </p:txBody>
      </p:sp>
    </p:spTree>
    <p:extLst>
      <p:ext uri="{BB962C8B-B14F-4D97-AF65-F5344CB8AC3E}">
        <p14:creationId xmlns:p14="http://schemas.microsoft.com/office/powerpoint/2010/main" val="1577555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a:t>.JAR </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89670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smtClean="0"/>
              <a:t>.AAR</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049112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smtClean="0"/>
              <a:t>Lib + Native </a:t>
            </a:r>
            <a:r>
              <a:rPr lang="en-US" dirty="0" err="1" smtClean="0"/>
              <a:t>Impl</a:t>
            </a:r>
            <a:r>
              <a:rPr lang="en-US" dirty="0" smtClean="0"/>
              <a:t>(.SO C/C++)</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412066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360</Words>
  <Application>Microsoft Macintosh PowerPoint</Application>
  <PresentationFormat>Widescreen</PresentationFormat>
  <Paragraphs>51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Segoe UI</vt:lpstr>
      <vt:lpstr>Arial</vt:lpstr>
      <vt:lpstr>Office Theme</vt:lpstr>
      <vt:lpstr>Uso de Librerías Nativas en Xamarin.Android</vt:lpstr>
      <vt:lpstr>Binding</vt:lpstr>
      <vt:lpstr>Arquitectura</vt:lpstr>
      <vt:lpstr>Java vs C#</vt:lpstr>
      <vt:lpstr>Puntos a tener en mente al crear un binding:</vt:lpstr>
      <vt:lpstr>Build Actions</vt:lpstr>
      <vt:lpstr>Ejemplo .JAR  https://goo.gl/gTjdzP</vt:lpstr>
      <vt:lpstr>Ejemplo .AAR https://goo.gl/gTjdzP</vt:lpstr>
      <vt:lpstr>Ejemplo Lib + Native Impl(.SO C/C++) https://goo.gl/gTjdzP</vt:lpstr>
      <vt:lpstr>Referencias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de librerias Nativas Android en Xamarin.Android</dc:title>
  <dc:creator>Microsoft Office User</dc:creator>
  <cp:lastModifiedBy>Microsoft Office User</cp:lastModifiedBy>
  <cp:revision>14</cp:revision>
  <dcterms:created xsi:type="dcterms:W3CDTF">2017-02-22T15:35:25Z</dcterms:created>
  <dcterms:modified xsi:type="dcterms:W3CDTF">2017-02-22T22:32:56Z</dcterms:modified>
</cp:coreProperties>
</file>